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59" r:id="rId4"/>
    <p:sldId id="263" r:id="rId5"/>
    <p:sldId id="260" r:id="rId6"/>
    <p:sldId id="264" r:id="rId7"/>
    <p:sldId id="266" r:id="rId8"/>
    <p:sldId id="265"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594"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1/29/2020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4</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5</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6</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7</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8</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9</a:t>
            </a:fld>
            <a:endParaRPr lang="en-US"/>
          </a:p>
        </p:txBody>
      </p:sp>
    </p:spTree>
    <p:extLst>
      <p:ext uri="{BB962C8B-B14F-4D97-AF65-F5344CB8AC3E}">
        <p14:creationId xmlns:p14="http://schemas.microsoft.com/office/powerpoint/2010/main" val="35618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8" Type="http://schemas.openxmlformats.org/officeDocument/2006/relationships/image" Target="../media/image7.tmp"/><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tiff"/><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tmp"/><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tmp"/><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tiff"/><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tiff"/><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tiff"/><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4.tiff"/><Relationship Id="rId15" Type="http://schemas.openxmlformats.org/officeDocument/2006/relationships/image" Target="../media/image37.png"/><Relationship Id="rId10" Type="http://schemas.openxmlformats.org/officeDocument/2006/relationships/image" Target="../media/image32.jpeg"/><Relationship Id="rId4" Type="http://schemas.openxmlformats.org/officeDocument/2006/relationships/image" Target="../media/image3.tiff"/><Relationship Id="rId9" Type="http://schemas.openxmlformats.org/officeDocument/2006/relationships/image" Target="../media/image31.pn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1237129" y="1709738"/>
            <a:ext cx="6400800" cy="1143000"/>
          </a:xfrm>
        </p:spPr>
        <p:txBody>
          <a:bodyPr/>
          <a:lstStyle/>
          <a:p>
            <a:r>
              <a:rPr lang="sr-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SWARM Project Overview</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Prof. </a:t>
            </a:r>
            <a:r>
              <a:rPr lang="en-US" sz="1800" dirty="0" err="1">
                <a:solidFill>
                  <a:schemeClr val="accent1">
                    <a:lumMod val="75000"/>
                  </a:schemeClr>
                </a:solidFill>
                <a:latin typeface="Calibri Light" pitchFamily="34" charset="0"/>
                <a:cs typeface="Calibri Light" pitchFamily="34" charset="0"/>
              </a:rPr>
              <a:t>dr</a:t>
            </a:r>
            <a:r>
              <a:rPr lang="en-US" sz="1800" dirty="0">
                <a:solidFill>
                  <a:schemeClr val="accent1">
                    <a:lumMod val="75000"/>
                  </a:schemeClr>
                </a:solidFill>
                <a:latin typeface="Calibri Light" pitchFamily="34" charset="0"/>
                <a:cs typeface="Calibri Light" pitchFamily="34" charset="0"/>
              </a:rPr>
              <a:t> Igor </a:t>
            </a:r>
            <a:r>
              <a:rPr lang="en-US" sz="1800" dirty="0" err="1">
                <a:solidFill>
                  <a:schemeClr val="accent1">
                    <a:lumMod val="75000"/>
                  </a:schemeClr>
                </a:solidFill>
                <a:latin typeface="Calibri Light" pitchFamily="34" charset="0"/>
                <a:cs typeface="Calibri Light" pitchFamily="34" charset="0"/>
              </a:rPr>
              <a:t>Pe</a:t>
            </a:r>
            <a:r>
              <a:rPr lang="sr-Latn-RS" sz="1800" dirty="0">
                <a:solidFill>
                  <a:schemeClr val="accent1">
                    <a:lumMod val="75000"/>
                  </a:schemeClr>
                </a:solidFill>
                <a:latin typeface="Calibri Light" pitchFamily="34" charset="0"/>
                <a:cs typeface="Calibri Light" pitchFamily="34" charset="0"/>
              </a:rPr>
              <a:t>ško</a:t>
            </a:r>
            <a:endParaRPr lang="sr-Latn-BA" sz="1800" dirty="0">
              <a:solidFill>
                <a:schemeClr val="accent1">
                  <a:lumMod val="75000"/>
                </a:schemeClr>
              </a:solidFill>
              <a:latin typeface="Calibri Light" pitchFamily="34" charset="0"/>
              <a:cs typeface="Calibri Light" pitchFamily="34" charset="0"/>
            </a:endParaRPr>
          </a:p>
          <a:p>
            <a:r>
              <a:rPr lang="sr-Latn-BA" sz="1800" dirty="0">
                <a:solidFill>
                  <a:schemeClr val="accent1">
                    <a:lumMod val="75000"/>
                  </a:schemeClr>
                </a:solidFill>
                <a:latin typeface="Calibri Light" pitchFamily="34" charset="0"/>
                <a:cs typeface="Calibri Light" pitchFamily="34" charset="0"/>
              </a:rPr>
              <a:t>Univerzitet u Novom Sadu, Fakultet tehničkih nauka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a:solidFill>
                  <a:schemeClr val="accent1">
                    <a:lumMod val="75000"/>
                  </a:schemeClr>
                </a:solidFill>
                <a:latin typeface="Calibri Light" pitchFamily="34" charset="0"/>
                <a:cs typeface="Calibri Light" pitchFamily="34" charset="0"/>
              </a:rPr>
              <a:t>Worshop</a:t>
            </a:r>
          </a:p>
          <a:p>
            <a:r>
              <a:rPr lang="sr-Latn-BA" sz="1800" dirty="0">
                <a:solidFill>
                  <a:schemeClr val="accent1">
                    <a:lumMod val="75000"/>
                  </a:schemeClr>
                </a:solidFill>
                <a:latin typeface="Calibri Light" pitchFamily="34" charset="0"/>
                <a:cs typeface="Calibri Light" pitchFamily="34" charset="0"/>
              </a:rPr>
              <a:t>Predstavljanje projekta i edukacionih materijala</a:t>
            </a:r>
          </a:p>
          <a:p>
            <a:r>
              <a:rPr lang="sr-Latn-BA" sz="1800" dirty="0">
                <a:solidFill>
                  <a:schemeClr val="accent1">
                    <a:lumMod val="75000"/>
                  </a:schemeClr>
                </a:solidFill>
                <a:latin typeface="Calibri Light" pitchFamily="34" charset="0"/>
                <a:cs typeface="Calibri Light" pitchFamily="34" charset="0"/>
              </a:rPr>
              <a:t>30.01.2020.</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0"/>
            <a:ext cx="8229600" cy="1143000"/>
          </a:xfrm>
        </p:spPr>
        <p:txBody>
          <a:bodyPr>
            <a:normAutofit fontScale="90000"/>
          </a:bodyPr>
          <a:lstStyle/>
          <a:p>
            <a:r>
              <a:rPr lang="en-US" dirty="0" err="1"/>
              <a:t>Jačanje</a:t>
            </a:r>
            <a:r>
              <a:rPr lang="en-US" dirty="0"/>
              <a:t> master </a:t>
            </a:r>
            <a:r>
              <a:rPr lang="en-US" dirty="0" err="1"/>
              <a:t>studijskih</a:t>
            </a:r>
            <a:r>
              <a:rPr lang="en-US" dirty="0"/>
              <a:t> </a:t>
            </a:r>
            <a:r>
              <a:rPr lang="en-US" dirty="0" err="1"/>
              <a:t>programa</a:t>
            </a:r>
            <a:r>
              <a:rPr lang="en-US" dirty="0"/>
              <a:t> u </a:t>
            </a:r>
            <a:r>
              <a:rPr lang="en-US" dirty="0" err="1"/>
              <a:t>upravl</a:t>
            </a:r>
            <a:r>
              <a:rPr lang="sr-Cyrl-RS" dirty="0"/>
              <a:t>ј</a:t>
            </a:r>
            <a:r>
              <a:rPr lang="en-US" dirty="0" err="1"/>
              <a:t>anju</a:t>
            </a:r>
            <a:r>
              <a:rPr lang="en-US" dirty="0"/>
              <a:t> </a:t>
            </a:r>
            <a:r>
              <a:rPr lang="en-US" dirty="0" err="1"/>
              <a:t>vodnim</a:t>
            </a:r>
            <a:r>
              <a:rPr lang="en-US" dirty="0"/>
              <a:t> </a:t>
            </a:r>
            <a:r>
              <a:rPr lang="en-US" dirty="0" err="1"/>
              <a:t>resursima</a:t>
            </a:r>
            <a:r>
              <a:rPr lang="en-US" dirty="0"/>
              <a:t> </a:t>
            </a:r>
            <a:r>
              <a:rPr lang="en-US" dirty="0" err="1"/>
              <a:t>na</a:t>
            </a:r>
            <a:r>
              <a:rPr lang="en-US" dirty="0"/>
              <a:t> </a:t>
            </a:r>
            <a:r>
              <a:rPr lang="en-US" dirty="0" err="1"/>
              <a:t>visokoškolskim</a:t>
            </a:r>
            <a:r>
              <a:rPr lang="en-US" dirty="0"/>
              <a:t> </a:t>
            </a:r>
            <a:r>
              <a:rPr lang="en-US" dirty="0" err="1"/>
              <a:t>institucijama</a:t>
            </a:r>
            <a:r>
              <a:rPr lang="en-US" dirty="0"/>
              <a:t> </a:t>
            </a:r>
            <a:r>
              <a:rPr lang="en-US" dirty="0" err="1"/>
              <a:t>Zapadnog</a:t>
            </a:r>
            <a:r>
              <a:rPr lang="en-US" dirty="0"/>
              <a:t> </a:t>
            </a:r>
            <a:r>
              <a:rPr lang="en-US" dirty="0" err="1"/>
              <a:t>Balkana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val="3188428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19200"/>
            <a:ext cx="3505200" cy="1143000"/>
          </a:xfrm>
        </p:spPr>
        <p:txBody>
          <a:bodyPr/>
          <a:lstStyle/>
          <a:p>
            <a:pPr algn="l"/>
            <a:r>
              <a:rPr lang="sr-Latn-RS" dirty="0"/>
              <a:t>Partneri</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txBox="1">
            <a:spLocks/>
          </p:cNvSpPr>
          <p:nvPr/>
        </p:nvSpPr>
        <p:spPr>
          <a:xfrm>
            <a:off x="4044231" y="685800"/>
            <a:ext cx="4800599" cy="169738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sz="1600" dirty="0"/>
              <a:t>University of Niš</a:t>
            </a:r>
          </a:p>
          <a:p>
            <a:pPr algn="l"/>
            <a:r>
              <a:rPr lang="en-US" sz="1600" dirty="0"/>
              <a:t>University of Natural Resources and Life Sciences, Vienna</a:t>
            </a:r>
            <a:endParaRPr lang="sr-Latn-RS" sz="1600" dirty="0"/>
          </a:p>
          <a:p>
            <a:pPr algn="l"/>
            <a:r>
              <a:rPr lang="en-US" sz="1600" dirty="0"/>
              <a:t>Norwegian University of Life Sciences</a:t>
            </a:r>
            <a:endParaRPr lang="sr-Latn-RS" sz="1600" dirty="0"/>
          </a:p>
          <a:p>
            <a:pPr algn="l"/>
            <a:r>
              <a:rPr lang="sr-Latn-RS" sz="1600" dirty="0"/>
              <a:t>Aristotle University of Thessaloniki</a:t>
            </a:r>
          </a:p>
          <a:p>
            <a:pPr algn="l"/>
            <a:r>
              <a:rPr lang="en-US" sz="1600" dirty="0"/>
              <a:t>University of Architecture, Civil Engineering and Geodesy</a:t>
            </a:r>
            <a:endParaRPr lang="sr-Latn-RS" sz="1600" dirty="0"/>
          </a:p>
          <a:p>
            <a:pPr algn="l"/>
            <a:r>
              <a:rPr lang="en-US" sz="1600" dirty="0"/>
              <a:t>Faculty of Civil Engineering as part of the University of Rijeka</a:t>
            </a:r>
            <a:endParaRPr lang="sr-Latn-RS" sz="1600" dirty="0"/>
          </a:p>
          <a:p>
            <a:pPr algn="l"/>
            <a:r>
              <a:rPr lang="sr-Latn-RS" sz="1600" dirty="0"/>
              <a:t>Universidade de Lisboa</a:t>
            </a:r>
          </a:p>
          <a:p>
            <a:pPr algn="l"/>
            <a:r>
              <a:rPr lang="sr-Latn-RS" sz="1600" dirty="0"/>
              <a:t>University of Novi Sad </a:t>
            </a:r>
          </a:p>
          <a:p>
            <a:pPr algn="l"/>
            <a:r>
              <a:rPr lang="sr-Latn-RS" sz="1600" dirty="0"/>
              <a:t>University of Sarajevo</a:t>
            </a:r>
          </a:p>
          <a:p>
            <a:pPr algn="l"/>
            <a:r>
              <a:rPr lang="en-US" sz="1600" dirty="0" err="1"/>
              <a:t>Dzemal</a:t>
            </a:r>
            <a:r>
              <a:rPr lang="en-US" sz="1600" dirty="0"/>
              <a:t> </a:t>
            </a:r>
            <a:r>
              <a:rPr lang="en-US" sz="1600" dirty="0" err="1"/>
              <a:t>Bijedic</a:t>
            </a:r>
            <a:r>
              <a:rPr lang="en-US" sz="1600" dirty="0"/>
              <a:t> University of Mostar</a:t>
            </a:r>
            <a:endParaRPr lang="sr-Latn-RS" sz="1600" dirty="0"/>
          </a:p>
          <a:p>
            <a:pPr algn="l"/>
            <a:r>
              <a:rPr lang="en-US" sz="1600" dirty="0"/>
              <a:t>University of </a:t>
            </a:r>
            <a:r>
              <a:rPr lang="en-US" sz="1600" dirty="0" err="1"/>
              <a:t>Priština</a:t>
            </a:r>
            <a:r>
              <a:rPr lang="en-US" sz="1600" dirty="0"/>
              <a:t> settled in </a:t>
            </a:r>
            <a:r>
              <a:rPr lang="en-US" sz="1600" dirty="0" err="1"/>
              <a:t>Kosovska</a:t>
            </a:r>
            <a:r>
              <a:rPr lang="en-US" sz="1600" dirty="0"/>
              <a:t> </a:t>
            </a:r>
            <a:r>
              <a:rPr lang="en-US" sz="1600" dirty="0" err="1"/>
              <a:t>Mitrovica</a:t>
            </a:r>
            <a:endParaRPr lang="sr-Latn-RS" sz="1600" dirty="0"/>
          </a:p>
          <a:p>
            <a:pPr algn="l"/>
            <a:r>
              <a:rPr lang="sr-Latn-RS" sz="1600" dirty="0"/>
              <a:t>T</a:t>
            </a:r>
            <a:r>
              <a:rPr lang="en-US" sz="1600" dirty="0" err="1"/>
              <a:t>echnical</a:t>
            </a:r>
            <a:r>
              <a:rPr lang="en-US" sz="1600" dirty="0"/>
              <a:t> College of Applied Sciences </a:t>
            </a:r>
            <a:r>
              <a:rPr lang="en-US" sz="1600" dirty="0" err="1"/>
              <a:t>Urosevac</a:t>
            </a:r>
            <a:r>
              <a:rPr lang="en-US" sz="1600" dirty="0"/>
              <a:t> with temporary seat in </a:t>
            </a:r>
            <a:r>
              <a:rPr lang="en-US" sz="1600" dirty="0" err="1"/>
              <a:t>Leposavic</a:t>
            </a:r>
            <a:endParaRPr lang="sr-Latn-RS" sz="1600" dirty="0"/>
          </a:p>
          <a:p>
            <a:pPr algn="l"/>
            <a:r>
              <a:rPr lang="sr-Latn-RS" sz="1600" dirty="0"/>
              <a:t>University of Montenegro</a:t>
            </a:r>
          </a:p>
          <a:p>
            <a:pPr algn="l"/>
            <a:r>
              <a:rPr lang="sr-Latn-RS" sz="1600" dirty="0"/>
              <a:t>PWMC Vode Vojvodine</a:t>
            </a:r>
          </a:p>
          <a:p>
            <a:pPr algn="l"/>
            <a:endParaRPr lang="en-US" sz="1600" dirty="0"/>
          </a:p>
        </p:txBody>
      </p:sp>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280" y="3023265"/>
            <a:ext cx="1256033" cy="1286519"/>
          </a:xfrm>
          <a:prstGeom prst="rect">
            <a:avLst/>
          </a:prstGeom>
        </p:spPr>
      </p:pic>
      <p:pic>
        <p:nvPicPr>
          <p:cNvPr id="12" name="Picture 11"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951" y="3538312"/>
            <a:ext cx="865825" cy="845452"/>
          </a:xfrm>
          <a:prstGeom prst="rect">
            <a:avLst/>
          </a:prstGeom>
        </p:spPr>
      </p:pic>
      <p:pic>
        <p:nvPicPr>
          <p:cNvPr id="13" name="Picture 12"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5557" y="2514599"/>
            <a:ext cx="919667" cy="733191"/>
          </a:xfrm>
          <a:prstGeom prst="rect">
            <a:avLst/>
          </a:prstGeom>
        </p:spPr>
      </p:pic>
      <p:pic>
        <p:nvPicPr>
          <p:cNvPr id="15" name="Picture 14"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8491" y="3538312"/>
            <a:ext cx="829131" cy="845452"/>
          </a:xfrm>
          <a:prstGeom prst="rect">
            <a:avLst/>
          </a:prstGeom>
        </p:spPr>
      </p:pic>
      <p:pic>
        <p:nvPicPr>
          <p:cNvPr id="16" name="Picture 15"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08828" y="2463415"/>
            <a:ext cx="679187" cy="878321"/>
          </a:xfrm>
          <a:prstGeom prst="rect">
            <a:avLst/>
          </a:prstGeom>
        </p:spPr>
      </p:pic>
      <p:pic>
        <p:nvPicPr>
          <p:cNvPr id="18" name="Picture 17" descr="Screen Clipp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36980" y="3518277"/>
            <a:ext cx="822882" cy="829237"/>
          </a:xfrm>
          <a:prstGeom prst="rect">
            <a:avLst/>
          </a:prstGeom>
        </p:spPr>
      </p:pic>
      <p:pic>
        <p:nvPicPr>
          <p:cNvPr id="19" name="Picture 18"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630" y="4605144"/>
            <a:ext cx="658625" cy="1133552"/>
          </a:xfrm>
          <a:prstGeom prst="rect">
            <a:avLst/>
          </a:prstGeom>
        </p:spPr>
      </p:pic>
      <p:pic>
        <p:nvPicPr>
          <p:cNvPr id="20" name="Picture 19"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0897" y="2462654"/>
            <a:ext cx="965932" cy="947637"/>
          </a:xfrm>
          <a:prstGeom prst="rect">
            <a:avLst/>
          </a:prstGeom>
        </p:spPr>
      </p:pic>
      <p:pic>
        <p:nvPicPr>
          <p:cNvPr id="21" name="Picture 20" descr="Screen Clippi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61911" y="4569672"/>
            <a:ext cx="973020" cy="961921"/>
          </a:xfrm>
          <a:prstGeom prst="rect">
            <a:avLst/>
          </a:prstGeom>
        </p:spPr>
      </p:pic>
      <p:pic>
        <p:nvPicPr>
          <p:cNvPr id="22" name="Picture 21" descr="Screen Clippi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40640" y="3510022"/>
            <a:ext cx="896921" cy="900397"/>
          </a:xfrm>
          <a:prstGeom prst="rect">
            <a:avLst/>
          </a:prstGeom>
        </p:spPr>
      </p:pic>
      <p:pic>
        <p:nvPicPr>
          <p:cNvPr id="23" name="Picture 22" descr="Screen Clippi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97751" y="4642485"/>
            <a:ext cx="787819" cy="816294"/>
          </a:xfrm>
          <a:prstGeom prst="rect">
            <a:avLst/>
          </a:prstGeom>
        </p:spPr>
      </p:pic>
      <p:pic>
        <p:nvPicPr>
          <p:cNvPr id="24" name="Picture 23" descr="Screen Clippi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49679" y="4554114"/>
            <a:ext cx="951361" cy="955048"/>
          </a:xfrm>
          <a:prstGeom prst="rect">
            <a:avLst/>
          </a:prstGeom>
        </p:spPr>
      </p:pic>
      <p:pic>
        <p:nvPicPr>
          <p:cNvPr id="25" name="Picture 24" descr="Screen Clippi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13159" y="2485747"/>
            <a:ext cx="824402" cy="821219"/>
          </a:xfrm>
          <a:prstGeom prst="rect">
            <a:avLst/>
          </a:prstGeom>
        </p:spPr>
      </p:pic>
      <p:pic>
        <p:nvPicPr>
          <p:cNvPr id="26" name="Picture 25" descr="Screen Clippi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23484" y="4661720"/>
            <a:ext cx="972516" cy="866147"/>
          </a:xfrm>
          <a:prstGeom prst="rect">
            <a:avLst/>
          </a:prstGeom>
        </p:spPr>
      </p:pic>
      <p:pic>
        <p:nvPicPr>
          <p:cNvPr id="2052" name="Picture 4" descr="http://swarm.ni.ac.rs/images/prevodi/croatia.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84868" y="2701953"/>
            <a:ext cx="71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arm.ni.ac.rs/images/prevodi/bulgaria.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77800" y="5345699"/>
            <a:ext cx="71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swarm.ni.ac.rs/images/prevodi/austria.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69365" y="4682275"/>
            <a:ext cx="71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warm.ni.ac.rs/images/prevodi/serbia.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91166" y="2710844"/>
            <a:ext cx="71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ttp://swarm.ni.ac.rs/images/prevodi/bosnia_herzegovina.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54628" y="3987514"/>
            <a:ext cx="71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arm.ni.ac.rs/images/prevodi/greece.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14783" y="4625699"/>
            <a:ext cx="71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arm.ni.ac.rs/images/prevodi/norway.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914783" y="3327521"/>
            <a:ext cx="71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warm.ni.ac.rs/images/prevodi/portugal.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351071" y="5345699"/>
            <a:ext cx="71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warm.ni.ac.rs/images/prevodi/montenegro.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97799" y="3362291"/>
            <a:ext cx="693913"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48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53" presetClass="entr" presetSubtype="16"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par>
                                <p:cTn id="80" presetID="53" presetClass="entr" presetSubtype="16"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2052"/>
                                        </p:tgtEl>
                                        <p:attrNameLst>
                                          <p:attrName>style.visibility</p:attrName>
                                        </p:attrNameLst>
                                      </p:cBhvr>
                                      <p:to>
                                        <p:strVal val="visible"/>
                                      </p:to>
                                    </p:set>
                                    <p:anim calcmode="lin" valueType="num">
                                      <p:cBhvr>
                                        <p:cTn id="89" dur="500" fill="hold"/>
                                        <p:tgtEl>
                                          <p:spTgt spid="2052"/>
                                        </p:tgtEl>
                                        <p:attrNameLst>
                                          <p:attrName>ppt_w</p:attrName>
                                        </p:attrNameLst>
                                      </p:cBhvr>
                                      <p:tavLst>
                                        <p:tav tm="0">
                                          <p:val>
                                            <p:fltVal val="0"/>
                                          </p:val>
                                        </p:tav>
                                        <p:tav tm="100000">
                                          <p:val>
                                            <p:strVal val="#ppt_w"/>
                                          </p:val>
                                        </p:tav>
                                      </p:tavLst>
                                    </p:anim>
                                    <p:anim calcmode="lin" valueType="num">
                                      <p:cBhvr>
                                        <p:cTn id="90" dur="500" fill="hold"/>
                                        <p:tgtEl>
                                          <p:spTgt spid="2052"/>
                                        </p:tgtEl>
                                        <p:attrNameLst>
                                          <p:attrName>ppt_h</p:attrName>
                                        </p:attrNameLst>
                                      </p:cBhvr>
                                      <p:tavLst>
                                        <p:tav tm="0">
                                          <p:val>
                                            <p:fltVal val="0"/>
                                          </p:val>
                                        </p:tav>
                                        <p:tav tm="100000">
                                          <p:val>
                                            <p:strVal val="#ppt_h"/>
                                          </p:val>
                                        </p:tav>
                                      </p:tavLst>
                                    </p:anim>
                                    <p:animEffect transition="in" filter="fade">
                                      <p:cBhvr>
                                        <p:cTn id="91" dur="500"/>
                                        <p:tgtEl>
                                          <p:spTgt spid="2052"/>
                                        </p:tgtEl>
                                      </p:cBhvr>
                                    </p:animEffect>
                                  </p:childTnLst>
                                </p:cTn>
                              </p:par>
                              <p:par>
                                <p:cTn id="92" presetID="53" presetClass="entr" presetSubtype="16"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p:cTn id="94" dur="500" fill="hold"/>
                                        <p:tgtEl>
                                          <p:spTgt spid="34"/>
                                        </p:tgtEl>
                                        <p:attrNameLst>
                                          <p:attrName>ppt_w</p:attrName>
                                        </p:attrNameLst>
                                      </p:cBhvr>
                                      <p:tavLst>
                                        <p:tav tm="0">
                                          <p:val>
                                            <p:fltVal val="0"/>
                                          </p:val>
                                        </p:tav>
                                        <p:tav tm="100000">
                                          <p:val>
                                            <p:strVal val="#ppt_w"/>
                                          </p:val>
                                        </p:tav>
                                      </p:tavLst>
                                    </p:anim>
                                    <p:anim calcmode="lin" valueType="num">
                                      <p:cBhvr>
                                        <p:cTn id="95" dur="500" fill="hold"/>
                                        <p:tgtEl>
                                          <p:spTgt spid="34"/>
                                        </p:tgtEl>
                                        <p:attrNameLst>
                                          <p:attrName>ppt_h</p:attrName>
                                        </p:attrNameLst>
                                      </p:cBhvr>
                                      <p:tavLst>
                                        <p:tav tm="0">
                                          <p:val>
                                            <p:fltVal val="0"/>
                                          </p:val>
                                        </p:tav>
                                        <p:tav tm="100000">
                                          <p:val>
                                            <p:strVal val="#ppt_h"/>
                                          </p:val>
                                        </p:tav>
                                      </p:tavLst>
                                    </p:anim>
                                    <p:animEffect transition="in" filter="fade">
                                      <p:cBhvr>
                                        <p:cTn id="96" dur="500"/>
                                        <p:tgtEl>
                                          <p:spTgt spid="34"/>
                                        </p:tgtEl>
                                      </p:cBhvr>
                                    </p:animEffect>
                                  </p:childTnLst>
                                </p:cTn>
                              </p:par>
                              <p:par>
                                <p:cTn id="97" presetID="53" presetClass="entr" presetSubtype="16" fill="hold" nodeType="withEffect">
                                  <p:stCondLst>
                                    <p:cond delay="0"/>
                                  </p:stCondLst>
                                  <p:childTnLst>
                                    <p:set>
                                      <p:cBhvr>
                                        <p:cTn id="98" dur="1" fill="hold">
                                          <p:stCondLst>
                                            <p:cond delay="0"/>
                                          </p:stCondLst>
                                        </p:cTn>
                                        <p:tgtEl>
                                          <p:spTgt spid="2062"/>
                                        </p:tgtEl>
                                        <p:attrNameLst>
                                          <p:attrName>style.visibility</p:attrName>
                                        </p:attrNameLst>
                                      </p:cBhvr>
                                      <p:to>
                                        <p:strVal val="visible"/>
                                      </p:to>
                                    </p:set>
                                    <p:anim calcmode="lin" valueType="num">
                                      <p:cBhvr>
                                        <p:cTn id="99" dur="500" fill="hold"/>
                                        <p:tgtEl>
                                          <p:spTgt spid="2062"/>
                                        </p:tgtEl>
                                        <p:attrNameLst>
                                          <p:attrName>ppt_w</p:attrName>
                                        </p:attrNameLst>
                                      </p:cBhvr>
                                      <p:tavLst>
                                        <p:tav tm="0">
                                          <p:val>
                                            <p:fltVal val="0"/>
                                          </p:val>
                                        </p:tav>
                                        <p:tav tm="100000">
                                          <p:val>
                                            <p:strVal val="#ppt_w"/>
                                          </p:val>
                                        </p:tav>
                                      </p:tavLst>
                                    </p:anim>
                                    <p:anim calcmode="lin" valueType="num">
                                      <p:cBhvr>
                                        <p:cTn id="100" dur="500" fill="hold"/>
                                        <p:tgtEl>
                                          <p:spTgt spid="2062"/>
                                        </p:tgtEl>
                                        <p:attrNameLst>
                                          <p:attrName>ppt_h</p:attrName>
                                        </p:attrNameLst>
                                      </p:cBhvr>
                                      <p:tavLst>
                                        <p:tav tm="0">
                                          <p:val>
                                            <p:fltVal val="0"/>
                                          </p:val>
                                        </p:tav>
                                        <p:tav tm="100000">
                                          <p:val>
                                            <p:strVal val="#ppt_h"/>
                                          </p:val>
                                        </p:tav>
                                      </p:tavLst>
                                    </p:anim>
                                    <p:animEffect transition="in" filter="fade">
                                      <p:cBhvr>
                                        <p:cTn id="101" dur="500"/>
                                        <p:tgtEl>
                                          <p:spTgt spid="2062"/>
                                        </p:tgtEl>
                                      </p:cBhvr>
                                    </p:animEffect>
                                  </p:childTnLst>
                                </p:cTn>
                              </p:par>
                              <p:par>
                                <p:cTn id="102" presetID="53" presetClass="entr" presetSubtype="16" fill="hold" nodeType="withEffect">
                                  <p:stCondLst>
                                    <p:cond delay="0"/>
                                  </p:stCondLst>
                                  <p:childTnLst>
                                    <p:set>
                                      <p:cBhvr>
                                        <p:cTn id="103" dur="1" fill="hold">
                                          <p:stCondLst>
                                            <p:cond delay="0"/>
                                          </p:stCondLst>
                                        </p:cTn>
                                        <p:tgtEl>
                                          <p:spTgt spid="2066"/>
                                        </p:tgtEl>
                                        <p:attrNameLst>
                                          <p:attrName>style.visibility</p:attrName>
                                        </p:attrNameLst>
                                      </p:cBhvr>
                                      <p:to>
                                        <p:strVal val="visible"/>
                                      </p:to>
                                    </p:set>
                                    <p:anim calcmode="lin" valueType="num">
                                      <p:cBhvr>
                                        <p:cTn id="104" dur="500" fill="hold"/>
                                        <p:tgtEl>
                                          <p:spTgt spid="2066"/>
                                        </p:tgtEl>
                                        <p:attrNameLst>
                                          <p:attrName>ppt_w</p:attrName>
                                        </p:attrNameLst>
                                      </p:cBhvr>
                                      <p:tavLst>
                                        <p:tav tm="0">
                                          <p:val>
                                            <p:fltVal val="0"/>
                                          </p:val>
                                        </p:tav>
                                        <p:tav tm="100000">
                                          <p:val>
                                            <p:strVal val="#ppt_w"/>
                                          </p:val>
                                        </p:tav>
                                      </p:tavLst>
                                    </p:anim>
                                    <p:anim calcmode="lin" valueType="num">
                                      <p:cBhvr>
                                        <p:cTn id="105" dur="500" fill="hold"/>
                                        <p:tgtEl>
                                          <p:spTgt spid="2066"/>
                                        </p:tgtEl>
                                        <p:attrNameLst>
                                          <p:attrName>ppt_h</p:attrName>
                                        </p:attrNameLst>
                                      </p:cBhvr>
                                      <p:tavLst>
                                        <p:tav tm="0">
                                          <p:val>
                                            <p:fltVal val="0"/>
                                          </p:val>
                                        </p:tav>
                                        <p:tav tm="100000">
                                          <p:val>
                                            <p:strVal val="#ppt_h"/>
                                          </p:val>
                                        </p:tav>
                                      </p:tavLst>
                                    </p:anim>
                                    <p:animEffect transition="in" filter="fade">
                                      <p:cBhvr>
                                        <p:cTn id="106" dur="500"/>
                                        <p:tgtEl>
                                          <p:spTgt spid="2066"/>
                                        </p:tgtEl>
                                      </p:cBhvr>
                                    </p:animEffect>
                                  </p:childTnLst>
                                </p:cTn>
                              </p:par>
                              <p:par>
                                <p:cTn id="107" presetID="53" presetClass="entr" presetSubtype="16" fill="hold" nodeType="withEffect">
                                  <p:stCondLst>
                                    <p:cond delay="0"/>
                                  </p:stCondLst>
                                  <p:childTnLst>
                                    <p:set>
                                      <p:cBhvr>
                                        <p:cTn id="108" dur="1" fill="hold">
                                          <p:stCondLst>
                                            <p:cond delay="0"/>
                                          </p:stCondLst>
                                        </p:cTn>
                                        <p:tgtEl>
                                          <p:spTgt spid="2064"/>
                                        </p:tgtEl>
                                        <p:attrNameLst>
                                          <p:attrName>style.visibility</p:attrName>
                                        </p:attrNameLst>
                                      </p:cBhvr>
                                      <p:to>
                                        <p:strVal val="visible"/>
                                      </p:to>
                                    </p:set>
                                    <p:anim calcmode="lin" valueType="num">
                                      <p:cBhvr>
                                        <p:cTn id="109" dur="500" fill="hold"/>
                                        <p:tgtEl>
                                          <p:spTgt spid="2064"/>
                                        </p:tgtEl>
                                        <p:attrNameLst>
                                          <p:attrName>ppt_w</p:attrName>
                                        </p:attrNameLst>
                                      </p:cBhvr>
                                      <p:tavLst>
                                        <p:tav tm="0">
                                          <p:val>
                                            <p:fltVal val="0"/>
                                          </p:val>
                                        </p:tav>
                                        <p:tav tm="100000">
                                          <p:val>
                                            <p:strVal val="#ppt_w"/>
                                          </p:val>
                                        </p:tav>
                                      </p:tavLst>
                                    </p:anim>
                                    <p:anim calcmode="lin" valueType="num">
                                      <p:cBhvr>
                                        <p:cTn id="110" dur="500" fill="hold"/>
                                        <p:tgtEl>
                                          <p:spTgt spid="2064"/>
                                        </p:tgtEl>
                                        <p:attrNameLst>
                                          <p:attrName>ppt_h</p:attrName>
                                        </p:attrNameLst>
                                      </p:cBhvr>
                                      <p:tavLst>
                                        <p:tav tm="0">
                                          <p:val>
                                            <p:fltVal val="0"/>
                                          </p:val>
                                        </p:tav>
                                        <p:tav tm="100000">
                                          <p:val>
                                            <p:strVal val="#ppt_h"/>
                                          </p:val>
                                        </p:tav>
                                      </p:tavLst>
                                    </p:anim>
                                    <p:animEffect transition="in" filter="fade">
                                      <p:cBhvr>
                                        <p:cTn id="111" dur="500"/>
                                        <p:tgtEl>
                                          <p:spTgt spid="2064"/>
                                        </p:tgtEl>
                                      </p:cBhvr>
                                    </p:animEffect>
                                  </p:childTnLst>
                                </p:cTn>
                              </p:par>
                              <p:par>
                                <p:cTn id="112" presetID="53" presetClass="entr" presetSubtype="16" fill="hold" nodeType="with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p:cTn id="114" dur="500" fill="hold"/>
                                        <p:tgtEl>
                                          <p:spTgt spid="35"/>
                                        </p:tgtEl>
                                        <p:attrNameLst>
                                          <p:attrName>ppt_w</p:attrName>
                                        </p:attrNameLst>
                                      </p:cBhvr>
                                      <p:tavLst>
                                        <p:tav tm="0">
                                          <p:val>
                                            <p:fltVal val="0"/>
                                          </p:val>
                                        </p:tav>
                                        <p:tav tm="100000">
                                          <p:val>
                                            <p:strVal val="#ppt_w"/>
                                          </p:val>
                                        </p:tav>
                                      </p:tavLst>
                                    </p:anim>
                                    <p:anim calcmode="lin" valueType="num">
                                      <p:cBhvr>
                                        <p:cTn id="115" dur="500" fill="hold"/>
                                        <p:tgtEl>
                                          <p:spTgt spid="35"/>
                                        </p:tgtEl>
                                        <p:attrNameLst>
                                          <p:attrName>ppt_h</p:attrName>
                                        </p:attrNameLst>
                                      </p:cBhvr>
                                      <p:tavLst>
                                        <p:tav tm="0">
                                          <p:val>
                                            <p:fltVal val="0"/>
                                          </p:val>
                                        </p:tav>
                                        <p:tav tm="100000">
                                          <p:val>
                                            <p:strVal val="#ppt_h"/>
                                          </p:val>
                                        </p:tav>
                                      </p:tavLst>
                                    </p:anim>
                                    <p:animEffect transition="in" filter="fade">
                                      <p:cBhvr>
                                        <p:cTn id="116" dur="500"/>
                                        <p:tgtEl>
                                          <p:spTgt spid="35"/>
                                        </p:tgtEl>
                                      </p:cBhvr>
                                    </p:animEffect>
                                  </p:childTnLst>
                                </p:cTn>
                              </p:par>
                              <p:par>
                                <p:cTn id="117" presetID="53" presetClass="entr" presetSubtype="16" fill="hold" nodeType="with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p:cTn id="119" dur="500" fill="hold"/>
                                        <p:tgtEl>
                                          <p:spTgt spid="33"/>
                                        </p:tgtEl>
                                        <p:attrNameLst>
                                          <p:attrName>ppt_w</p:attrName>
                                        </p:attrNameLst>
                                      </p:cBhvr>
                                      <p:tavLst>
                                        <p:tav tm="0">
                                          <p:val>
                                            <p:fltVal val="0"/>
                                          </p:val>
                                        </p:tav>
                                        <p:tav tm="100000">
                                          <p:val>
                                            <p:strVal val="#ppt_w"/>
                                          </p:val>
                                        </p:tav>
                                      </p:tavLst>
                                    </p:anim>
                                    <p:anim calcmode="lin" valueType="num">
                                      <p:cBhvr>
                                        <p:cTn id="120" dur="500" fill="hold"/>
                                        <p:tgtEl>
                                          <p:spTgt spid="33"/>
                                        </p:tgtEl>
                                        <p:attrNameLst>
                                          <p:attrName>ppt_h</p:attrName>
                                        </p:attrNameLst>
                                      </p:cBhvr>
                                      <p:tavLst>
                                        <p:tav tm="0">
                                          <p:val>
                                            <p:fltVal val="0"/>
                                          </p:val>
                                        </p:tav>
                                        <p:tav tm="100000">
                                          <p:val>
                                            <p:strVal val="#ppt_h"/>
                                          </p:val>
                                        </p:tav>
                                      </p:tavLst>
                                    </p:anim>
                                    <p:animEffect transition="in" filter="fade">
                                      <p:cBhvr>
                                        <p:cTn id="121" dur="500"/>
                                        <p:tgtEl>
                                          <p:spTgt spid="33"/>
                                        </p:tgtEl>
                                      </p:cBhvr>
                                    </p:animEffect>
                                  </p:childTnLst>
                                </p:cTn>
                              </p:par>
                              <p:par>
                                <p:cTn id="122" presetID="53" presetClass="entr" presetSubtype="16" fill="hold" nodeType="withEffect">
                                  <p:stCondLst>
                                    <p:cond delay="0"/>
                                  </p:stCondLst>
                                  <p:childTnLst>
                                    <p:set>
                                      <p:cBhvr>
                                        <p:cTn id="123" dur="1" fill="hold">
                                          <p:stCondLst>
                                            <p:cond delay="0"/>
                                          </p:stCondLst>
                                        </p:cTn>
                                        <p:tgtEl>
                                          <p:spTgt spid="2060"/>
                                        </p:tgtEl>
                                        <p:attrNameLst>
                                          <p:attrName>style.visibility</p:attrName>
                                        </p:attrNameLst>
                                      </p:cBhvr>
                                      <p:to>
                                        <p:strVal val="visible"/>
                                      </p:to>
                                    </p:set>
                                    <p:anim calcmode="lin" valueType="num">
                                      <p:cBhvr>
                                        <p:cTn id="124" dur="500" fill="hold"/>
                                        <p:tgtEl>
                                          <p:spTgt spid="2060"/>
                                        </p:tgtEl>
                                        <p:attrNameLst>
                                          <p:attrName>ppt_w</p:attrName>
                                        </p:attrNameLst>
                                      </p:cBhvr>
                                      <p:tavLst>
                                        <p:tav tm="0">
                                          <p:val>
                                            <p:fltVal val="0"/>
                                          </p:val>
                                        </p:tav>
                                        <p:tav tm="100000">
                                          <p:val>
                                            <p:strVal val="#ppt_w"/>
                                          </p:val>
                                        </p:tav>
                                      </p:tavLst>
                                    </p:anim>
                                    <p:anim calcmode="lin" valueType="num">
                                      <p:cBhvr>
                                        <p:cTn id="125" dur="500" fill="hold"/>
                                        <p:tgtEl>
                                          <p:spTgt spid="2060"/>
                                        </p:tgtEl>
                                        <p:attrNameLst>
                                          <p:attrName>ppt_h</p:attrName>
                                        </p:attrNameLst>
                                      </p:cBhvr>
                                      <p:tavLst>
                                        <p:tav tm="0">
                                          <p:val>
                                            <p:fltVal val="0"/>
                                          </p:val>
                                        </p:tav>
                                        <p:tav tm="100000">
                                          <p:val>
                                            <p:strVal val="#ppt_h"/>
                                          </p:val>
                                        </p:tav>
                                      </p:tavLst>
                                    </p:anim>
                                    <p:animEffect transition="in" filter="fade">
                                      <p:cBhvr>
                                        <p:cTn id="126" dur="500"/>
                                        <p:tgtEl>
                                          <p:spTgt spid="2060"/>
                                        </p:tgtEl>
                                      </p:cBhvr>
                                    </p:animEffect>
                                  </p:childTnLst>
                                </p:cTn>
                              </p:par>
                              <p:par>
                                <p:cTn id="127" presetID="53" presetClass="entr" presetSubtype="16" fill="hold" nodeType="withEffect">
                                  <p:stCondLst>
                                    <p:cond delay="0"/>
                                  </p:stCondLst>
                                  <p:childTnLst>
                                    <p:set>
                                      <p:cBhvr>
                                        <p:cTn id="128" dur="1" fill="hold">
                                          <p:stCondLst>
                                            <p:cond delay="0"/>
                                          </p:stCondLst>
                                        </p:cTn>
                                        <p:tgtEl>
                                          <p:spTgt spid="2056"/>
                                        </p:tgtEl>
                                        <p:attrNameLst>
                                          <p:attrName>style.visibility</p:attrName>
                                        </p:attrNameLst>
                                      </p:cBhvr>
                                      <p:to>
                                        <p:strVal val="visible"/>
                                      </p:to>
                                    </p:set>
                                    <p:anim calcmode="lin" valueType="num">
                                      <p:cBhvr>
                                        <p:cTn id="129" dur="500" fill="hold"/>
                                        <p:tgtEl>
                                          <p:spTgt spid="2056"/>
                                        </p:tgtEl>
                                        <p:attrNameLst>
                                          <p:attrName>ppt_w</p:attrName>
                                        </p:attrNameLst>
                                      </p:cBhvr>
                                      <p:tavLst>
                                        <p:tav tm="0">
                                          <p:val>
                                            <p:fltVal val="0"/>
                                          </p:val>
                                        </p:tav>
                                        <p:tav tm="100000">
                                          <p:val>
                                            <p:strVal val="#ppt_w"/>
                                          </p:val>
                                        </p:tav>
                                      </p:tavLst>
                                    </p:anim>
                                    <p:anim calcmode="lin" valueType="num">
                                      <p:cBhvr>
                                        <p:cTn id="130" dur="500" fill="hold"/>
                                        <p:tgtEl>
                                          <p:spTgt spid="2056"/>
                                        </p:tgtEl>
                                        <p:attrNameLst>
                                          <p:attrName>ppt_h</p:attrName>
                                        </p:attrNameLst>
                                      </p:cBhvr>
                                      <p:tavLst>
                                        <p:tav tm="0">
                                          <p:val>
                                            <p:fltVal val="0"/>
                                          </p:val>
                                        </p:tav>
                                        <p:tav tm="100000">
                                          <p:val>
                                            <p:strVal val="#ppt_h"/>
                                          </p:val>
                                        </p:tav>
                                      </p:tavLst>
                                    </p:anim>
                                    <p:animEffect transition="in" filter="fade">
                                      <p:cBhvr>
                                        <p:cTn id="131"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19200"/>
            <a:ext cx="3505200" cy="1143000"/>
          </a:xfrm>
        </p:spPr>
        <p:txBody>
          <a:bodyPr/>
          <a:lstStyle/>
          <a:p>
            <a:pPr algn="l"/>
            <a:r>
              <a:rPr lang="sr-Latn-RS" dirty="0"/>
              <a:t>UNS FTN tim</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026" name="Picture 2" descr="Ähnliches F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103268"/>
            <a:ext cx="1587720" cy="1981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57" y="4136994"/>
            <a:ext cx="1801848" cy="19257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3626" y="4239512"/>
            <a:ext cx="1411694" cy="176920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2103268"/>
            <a:ext cx="1407885" cy="178801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Image result for dejan ubav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324" y="2066500"/>
            <a:ext cx="1590323" cy="19879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Picture 28"/>
          <p:cNvPicPr/>
          <p:nvPr/>
        </p:nvPicPr>
        <p:blipFill>
          <a:blip r:embed="rId11" cstate="print">
            <a:extLst>
              <a:ext uri="{28A0092B-C50C-407E-A947-70E740481C1C}">
                <a14:useLocalDpi xmlns:a14="http://schemas.microsoft.com/office/drawing/2010/main" val="0"/>
              </a:ext>
            </a:extLst>
          </a:blip>
          <a:stretch>
            <a:fillRect/>
          </a:stretch>
        </p:blipFill>
        <p:spPr>
          <a:xfrm>
            <a:off x="1857722" y="4054404"/>
            <a:ext cx="1616075" cy="2066290"/>
          </a:xfrm>
          <a:prstGeom prst="ellipse">
            <a:avLst/>
          </a:prstGeom>
          <a:ln>
            <a:noFill/>
          </a:ln>
          <a:effectLst>
            <a:softEdge rad="112500"/>
          </a:effectLst>
        </p:spPr>
      </p:pic>
      <p:pic>
        <p:nvPicPr>
          <p:cNvPr id="1032"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49484" y="2017232"/>
            <a:ext cx="1633417" cy="22045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0286" y="4236553"/>
            <a:ext cx="1905000" cy="1905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8080" y="2017232"/>
            <a:ext cx="1905000" cy="1905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descr="2018-11-27_2000.png"/>
          <p:cNvPicPr/>
          <p:nvPr/>
        </p:nvPicPr>
        <p:blipFill>
          <a:blip r:embed="rId15" cstate="print"/>
          <a:stretch>
            <a:fillRect/>
          </a:stretch>
        </p:blipFill>
        <p:spPr>
          <a:xfrm>
            <a:off x="7418512" y="4218058"/>
            <a:ext cx="1436370" cy="1915795"/>
          </a:xfrm>
          <a:prstGeom prst="ellipse">
            <a:avLst/>
          </a:prstGeom>
          <a:ln>
            <a:noFill/>
          </a:ln>
          <a:effectLst>
            <a:softEdge rad="112500"/>
          </a:effectLst>
        </p:spPr>
      </p:pic>
    </p:spTree>
    <p:extLst>
      <p:ext uri="{BB962C8B-B14F-4D97-AF65-F5344CB8AC3E}">
        <p14:creationId xmlns:p14="http://schemas.microsoft.com/office/powerpoint/2010/main" val="23096248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34"/>
                                        </p:tgtEl>
                                        <p:attrNameLst>
                                          <p:attrName>style.visibility</p:attrName>
                                        </p:attrNameLst>
                                      </p:cBhvr>
                                      <p:to>
                                        <p:strVal val="visible"/>
                                      </p:to>
                                    </p:set>
                                    <p:anim calcmode="lin" valueType="num">
                                      <p:cBhvr>
                                        <p:cTn id="14" dur="500" fill="hold"/>
                                        <p:tgtEl>
                                          <p:spTgt spid="1034"/>
                                        </p:tgtEl>
                                        <p:attrNameLst>
                                          <p:attrName>ppt_w</p:attrName>
                                        </p:attrNameLst>
                                      </p:cBhvr>
                                      <p:tavLst>
                                        <p:tav tm="0">
                                          <p:val>
                                            <p:fltVal val="0"/>
                                          </p:val>
                                        </p:tav>
                                        <p:tav tm="100000">
                                          <p:val>
                                            <p:strVal val="#ppt_w"/>
                                          </p:val>
                                        </p:tav>
                                      </p:tavLst>
                                    </p:anim>
                                    <p:anim calcmode="lin" valueType="num">
                                      <p:cBhvr>
                                        <p:cTn id="15" dur="500" fill="hold"/>
                                        <p:tgtEl>
                                          <p:spTgt spid="1034"/>
                                        </p:tgtEl>
                                        <p:attrNameLst>
                                          <p:attrName>ppt_h</p:attrName>
                                        </p:attrNameLst>
                                      </p:cBhvr>
                                      <p:tavLst>
                                        <p:tav tm="0">
                                          <p:val>
                                            <p:fltVal val="0"/>
                                          </p:val>
                                        </p:tav>
                                        <p:tav tm="100000">
                                          <p:val>
                                            <p:strVal val="#ppt_h"/>
                                          </p:val>
                                        </p:tav>
                                      </p:tavLst>
                                    </p:anim>
                                    <p:animEffect transition="in" filter="fade">
                                      <p:cBhvr>
                                        <p:cTn id="16" dur="500"/>
                                        <p:tgtEl>
                                          <p:spTgt spid="1034"/>
                                        </p:tgtEl>
                                      </p:cBhvr>
                                    </p:animEffect>
                                  </p:childTnLst>
                                </p:cTn>
                              </p:par>
                              <p:par>
                                <p:cTn id="17" presetID="53" presetClass="entr" presetSubtype="16"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p:cTn id="19" dur="500" fill="hold"/>
                                        <p:tgtEl>
                                          <p:spTgt spid="1029"/>
                                        </p:tgtEl>
                                        <p:attrNameLst>
                                          <p:attrName>ppt_w</p:attrName>
                                        </p:attrNameLst>
                                      </p:cBhvr>
                                      <p:tavLst>
                                        <p:tav tm="0">
                                          <p:val>
                                            <p:fltVal val="0"/>
                                          </p:val>
                                        </p:tav>
                                        <p:tav tm="100000">
                                          <p:val>
                                            <p:strVal val="#ppt_w"/>
                                          </p:val>
                                        </p:tav>
                                      </p:tavLst>
                                    </p:anim>
                                    <p:anim calcmode="lin" valueType="num">
                                      <p:cBhvr>
                                        <p:cTn id="20" dur="500" fill="hold"/>
                                        <p:tgtEl>
                                          <p:spTgt spid="1029"/>
                                        </p:tgtEl>
                                        <p:attrNameLst>
                                          <p:attrName>ppt_h</p:attrName>
                                        </p:attrNameLst>
                                      </p:cBhvr>
                                      <p:tavLst>
                                        <p:tav tm="0">
                                          <p:val>
                                            <p:fltVal val="0"/>
                                          </p:val>
                                        </p:tav>
                                        <p:tav tm="100000">
                                          <p:val>
                                            <p:strVal val="#ppt_h"/>
                                          </p:val>
                                        </p:tav>
                                      </p:tavLst>
                                    </p:anim>
                                    <p:animEffect transition="in" filter="fade">
                                      <p:cBhvr>
                                        <p:cTn id="21" dur="500"/>
                                        <p:tgtEl>
                                          <p:spTgt spid="1029"/>
                                        </p:tgtEl>
                                      </p:cBhvr>
                                    </p:animEffect>
                                  </p:childTnLst>
                                </p:cTn>
                              </p:par>
                              <p:par>
                                <p:cTn id="22" presetID="53" presetClass="entr" presetSubtype="16" fill="hold" nodeType="withEffect">
                                  <p:stCondLst>
                                    <p:cond delay="0"/>
                                  </p:stCondLst>
                                  <p:childTnLst>
                                    <p:set>
                                      <p:cBhvr>
                                        <p:cTn id="23" dur="1" fill="hold">
                                          <p:stCondLst>
                                            <p:cond delay="0"/>
                                          </p:stCondLst>
                                        </p:cTn>
                                        <p:tgtEl>
                                          <p:spTgt spid="1031"/>
                                        </p:tgtEl>
                                        <p:attrNameLst>
                                          <p:attrName>style.visibility</p:attrName>
                                        </p:attrNameLst>
                                      </p:cBhvr>
                                      <p:to>
                                        <p:strVal val="visible"/>
                                      </p:to>
                                    </p:set>
                                    <p:anim calcmode="lin" valueType="num">
                                      <p:cBhvr>
                                        <p:cTn id="24" dur="500" fill="hold"/>
                                        <p:tgtEl>
                                          <p:spTgt spid="1031"/>
                                        </p:tgtEl>
                                        <p:attrNameLst>
                                          <p:attrName>ppt_w</p:attrName>
                                        </p:attrNameLst>
                                      </p:cBhvr>
                                      <p:tavLst>
                                        <p:tav tm="0">
                                          <p:val>
                                            <p:fltVal val="0"/>
                                          </p:val>
                                        </p:tav>
                                        <p:tav tm="100000">
                                          <p:val>
                                            <p:strVal val="#ppt_w"/>
                                          </p:val>
                                        </p:tav>
                                      </p:tavLst>
                                    </p:anim>
                                    <p:anim calcmode="lin" valueType="num">
                                      <p:cBhvr>
                                        <p:cTn id="25" dur="500" fill="hold"/>
                                        <p:tgtEl>
                                          <p:spTgt spid="1031"/>
                                        </p:tgtEl>
                                        <p:attrNameLst>
                                          <p:attrName>ppt_h</p:attrName>
                                        </p:attrNameLst>
                                      </p:cBhvr>
                                      <p:tavLst>
                                        <p:tav tm="0">
                                          <p:val>
                                            <p:fltVal val="0"/>
                                          </p:val>
                                        </p:tav>
                                        <p:tav tm="100000">
                                          <p:val>
                                            <p:strVal val="#ppt_h"/>
                                          </p:val>
                                        </p:tav>
                                      </p:tavLst>
                                    </p:anim>
                                    <p:animEffect transition="in" filter="fade">
                                      <p:cBhvr>
                                        <p:cTn id="26" dur="500"/>
                                        <p:tgtEl>
                                          <p:spTgt spid="1031"/>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par>
                                <p:cTn id="32" presetID="53" presetClass="entr" presetSubtype="16"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 calcmode="lin" valueType="num">
                                      <p:cBhvr>
                                        <p:cTn id="34" dur="500" fill="hold"/>
                                        <p:tgtEl>
                                          <p:spTgt spid="1032"/>
                                        </p:tgtEl>
                                        <p:attrNameLst>
                                          <p:attrName>ppt_w</p:attrName>
                                        </p:attrNameLst>
                                      </p:cBhvr>
                                      <p:tavLst>
                                        <p:tav tm="0">
                                          <p:val>
                                            <p:fltVal val="0"/>
                                          </p:val>
                                        </p:tav>
                                        <p:tav tm="100000">
                                          <p:val>
                                            <p:strVal val="#ppt_w"/>
                                          </p:val>
                                        </p:tav>
                                      </p:tavLst>
                                    </p:anim>
                                    <p:anim calcmode="lin" valueType="num">
                                      <p:cBhvr>
                                        <p:cTn id="35" dur="500" fill="hold"/>
                                        <p:tgtEl>
                                          <p:spTgt spid="1032"/>
                                        </p:tgtEl>
                                        <p:attrNameLst>
                                          <p:attrName>ppt_h</p:attrName>
                                        </p:attrNameLst>
                                      </p:cBhvr>
                                      <p:tavLst>
                                        <p:tav tm="0">
                                          <p:val>
                                            <p:fltVal val="0"/>
                                          </p:val>
                                        </p:tav>
                                        <p:tav tm="100000">
                                          <p:val>
                                            <p:strVal val="#ppt_h"/>
                                          </p:val>
                                        </p:tav>
                                      </p:tavLst>
                                    </p:anim>
                                    <p:animEffect transition="in" filter="fade">
                                      <p:cBhvr>
                                        <p:cTn id="36" dur="500"/>
                                        <p:tgtEl>
                                          <p:spTgt spid="1032"/>
                                        </p:tgtEl>
                                      </p:cBhvr>
                                    </p:animEffect>
                                  </p:childTnLst>
                                </p:cTn>
                              </p:par>
                              <p:par>
                                <p:cTn id="37" presetID="53" presetClass="entr" presetSubtype="16"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anim calcmode="lin" valueType="num">
                                      <p:cBhvr>
                                        <p:cTn id="39" dur="500" fill="hold"/>
                                        <p:tgtEl>
                                          <p:spTgt spid="1027"/>
                                        </p:tgtEl>
                                        <p:attrNameLst>
                                          <p:attrName>ppt_w</p:attrName>
                                        </p:attrNameLst>
                                      </p:cBhvr>
                                      <p:tavLst>
                                        <p:tav tm="0">
                                          <p:val>
                                            <p:fltVal val="0"/>
                                          </p:val>
                                        </p:tav>
                                        <p:tav tm="100000">
                                          <p:val>
                                            <p:strVal val="#ppt_w"/>
                                          </p:val>
                                        </p:tav>
                                      </p:tavLst>
                                    </p:anim>
                                    <p:anim calcmode="lin" valueType="num">
                                      <p:cBhvr>
                                        <p:cTn id="40" dur="500" fill="hold"/>
                                        <p:tgtEl>
                                          <p:spTgt spid="1027"/>
                                        </p:tgtEl>
                                        <p:attrNameLst>
                                          <p:attrName>ppt_h</p:attrName>
                                        </p:attrNameLst>
                                      </p:cBhvr>
                                      <p:tavLst>
                                        <p:tav tm="0">
                                          <p:val>
                                            <p:fltVal val="0"/>
                                          </p:val>
                                        </p:tav>
                                        <p:tav tm="100000">
                                          <p:val>
                                            <p:strVal val="#ppt_h"/>
                                          </p:val>
                                        </p:tav>
                                      </p:tavLst>
                                    </p:anim>
                                    <p:animEffect transition="in" filter="fade">
                                      <p:cBhvr>
                                        <p:cTn id="41" dur="500"/>
                                        <p:tgtEl>
                                          <p:spTgt spid="1027"/>
                                        </p:tgtEl>
                                      </p:cBhvr>
                                    </p:animEffect>
                                  </p:childTnLst>
                                </p:cTn>
                              </p:par>
                              <p:par>
                                <p:cTn id="42" presetID="53" presetClass="entr" presetSubtype="16"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par>
                                <p:cTn id="47" presetID="53" presetClass="entr" presetSubtype="16" fill="hold" nodeType="withEffect">
                                  <p:stCondLst>
                                    <p:cond delay="0"/>
                                  </p:stCondLst>
                                  <p:childTnLst>
                                    <p:set>
                                      <p:cBhvr>
                                        <p:cTn id="48" dur="1" fill="hold">
                                          <p:stCondLst>
                                            <p:cond delay="0"/>
                                          </p:stCondLst>
                                        </p:cTn>
                                        <p:tgtEl>
                                          <p:spTgt spid="1028"/>
                                        </p:tgtEl>
                                        <p:attrNameLst>
                                          <p:attrName>style.visibility</p:attrName>
                                        </p:attrNameLst>
                                      </p:cBhvr>
                                      <p:to>
                                        <p:strVal val="visible"/>
                                      </p:to>
                                    </p:set>
                                    <p:anim calcmode="lin" valueType="num">
                                      <p:cBhvr>
                                        <p:cTn id="49" dur="500" fill="hold"/>
                                        <p:tgtEl>
                                          <p:spTgt spid="1028"/>
                                        </p:tgtEl>
                                        <p:attrNameLst>
                                          <p:attrName>ppt_w</p:attrName>
                                        </p:attrNameLst>
                                      </p:cBhvr>
                                      <p:tavLst>
                                        <p:tav tm="0">
                                          <p:val>
                                            <p:fltVal val="0"/>
                                          </p:val>
                                        </p:tav>
                                        <p:tav tm="100000">
                                          <p:val>
                                            <p:strVal val="#ppt_w"/>
                                          </p:val>
                                        </p:tav>
                                      </p:tavLst>
                                    </p:anim>
                                    <p:anim calcmode="lin" valueType="num">
                                      <p:cBhvr>
                                        <p:cTn id="50" dur="500" fill="hold"/>
                                        <p:tgtEl>
                                          <p:spTgt spid="1028"/>
                                        </p:tgtEl>
                                        <p:attrNameLst>
                                          <p:attrName>ppt_h</p:attrName>
                                        </p:attrNameLst>
                                      </p:cBhvr>
                                      <p:tavLst>
                                        <p:tav tm="0">
                                          <p:val>
                                            <p:fltVal val="0"/>
                                          </p:val>
                                        </p:tav>
                                        <p:tav tm="100000">
                                          <p:val>
                                            <p:strVal val="#ppt_h"/>
                                          </p:val>
                                        </p:tav>
                                      </p:tavLst>
                                    </p:anim>
                                    <p:animEffect transition="in" filter="fade">
                                      <p:cBhvr>
                                        <p:cTn id="51" dur="500"/>
                                        <p:tgtEl>
                                          <p:spTgt spid="1028"/>
                                        </p:tgtEl>
                                      </p:cBhvr>
                                    </p:animEffect>
                                  </p:childTnLst>
                                </p:cTn>
                              </p:par>
                              <p:par>
                                <p:cTn id="52" presetID="53" presetClass="entr" presetSubtype="16" fill="hold" nodeType="withEffect">
                                  <p:stCondLst>
                                    <p:cond delay="0"/>
                                  </p:stCondLst>
                                  <p:childTnLst>
                                    <p:set>
                                      <p:cBhvr>
                                        <p:cTn id="53" dur="1" fill="hold">
                                          <p:stCondLst>
                                            <p:cond delay="0"/>
                                          </p:stCondLst>
                                        </p:cTn>
                                        <p:tgtEl>
                                          <p:spTgt spid="1033"/>
                                        </p:tgtEl>
                                        <p:attrNameLst>
                                          <p:attrName>style.visibility</p:attrName>
                                        </p:attrNameLst>
                                      </p:cBhvr>
                                      <p:to>
                                        <p:strVal val="visible"/>
                                      </p:to>
                                    </p:set>
                                    <p:anim calcmode="lin" valueType="num">
                                      <p:cBhvr>
                                        <p:cTn id="54" dur="500" fill="hold"/>
                                        <p:tgtEl>
                                          <p:spTgt spid="1033"/>
                                        </p:tgtEl>
                                        <p:attrNameLst>
                                          <p:attrName>ppt_w</p:attrName>
                                        </p:attrNameLst>
                                      </p:cBhvr>
                                      <p:tavLst>
                                        <p:tav tm="0">
                                          <p:val>
                                            <p:fltVal val="0"/>
                                          </p:val>
                                        </p:tav>
                                        <p:tav tm="100000">
                                          <p:val>
                                            <p:strVal val="#ppt_w"/>
                                          </p:val>
                                        </p:tav>
                                      </p:tavLst>
                                    </p:anim>
                                    <p:anim calcmode="lin" valueType="num">
                                      <p:cBhvr>
                                        <p:cTn id="55" dur="500" fill="hold"/>
                                        <p:tgtEl>
                                          <p:spTgt spid="1033"/>
                                        </p:tgtEl>
                                        <p:attrNameLst>
                                          <p:attrName>ppt_h</p:attrName>
                                        </p:attrNameLst>
                                      </p:cBhvr>
                                      <p:tavLst>
                                        <p:tav tm="0">
                                          <p:val>
                                            <p:fltVal val="0"/>
                                          </p:val>
                                        </p:tav>
                                        <p:tav tm="100000">
                                          <p:val>
                                            <p:strVal val="#ppt_h"/>
                                          </p:val>
                                        </p:tav>
                                      </p:tavLst>
                                    </p:anim>
                                    <p:animEffect transition="in" filter="fade">
                                      <p:cBhvr>
                                        <p:cTn id="56" dur="500"/>
                                        <p:tgtEl>
                                          <p:spTgt spid="1033"/>
                                        </p:tgtEl>
                                      </p:cBhvr>
                                    </p:animEffect>
                                  </p:childTnLst>
                                </p:cTn>
                              </p:par>
                              <p:par>
                                <p:cTn id="57" presetID="53" presetClass="entr" presetSubtype="16"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19200"/>
            <a:ext cx="3505200" cy="1143000"/>
          </a:xfrm>
        </p:spPr>
        <p:txBody>
          <a:bodyPr>
            <a:normAutofit fontScale="90000"/>
          </a:bodyPr>
          <a:lstStyle/>
          <a:p>
            <a:pPr algn="l"/>
            <a:r>
              <a:rPr lang="sr-Latn-RS" dirty="0"/>
              <a:t>Ciljevi projekta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p:cNvSpPr txBox="1">
            <a:spLocks/>
          </p:cNvSpPr>
          <p:nvPr/>
        </p:nvSpPr>
        <p:spPr>
          <a:xfrm>
            <a:off x="609600" y="2286000"/>
            <a:ext cx="8153400" cy="3200400"/>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b="1" dirty="0"/>
              <a:t>Širi cilj</a:t>
            </a:r>
          </a:p>
          <a:p>
            <a:pPr algn="l"/>
            <a:endParaRPr lang="sr-Latn-RS" dirty="0"/>
          </a:p>
          <a:p>
            <a:pPr algn="l"/>
            <a:r>
              <a:rPr lang="sr-Latn-RS" dirty="0"/>
              <a:t>Edukacija stručnjaka za upravl</a:t>
            </a:r>
            <a:r>
              <a:rPr lang="sr-Cyrl-RS" dirty="0"/>
              <a:t>ј</a:t>
            </a:r>
            <a:r>
              <a:rPr lang="sr-Latn-RS" dirty="0"/>
              <a:t>anje vodnim resursima na Zapadnom Balkanu (ZB) u skladu sa nacionalnim i politikama Evropske Unije.</a:t>
            </a:r>
          </a:p>
          <a:p>
            <a:pPr algn="l"/>
            <a:endParaRPr lang="sr-Latn-RS" dirty="0"/>
          </a:p>
          <a:p>
            <a:pPr algn="l"/>
            <a:r>
              <a:rPr lang="sr-Latn-RS" b="1" dirty="0"/>
              <a:t>Specifični ciljevi</a:t>
            </a:r>
          </a:p>
          <a:p>
            <a:pPr algn="l"/>
            <a:endParaRPr lang="sr-Latn-RS" dirty="0"/>
          </a:p>
          <a:p>
            <a:pPr marL="571500" indent="-571500" algn="l">
              <a:buFont typeface="Arial" panose="020B0604020202020204" pitchFamily="34" charset="0"/>
              <a:buChar char="•"/>
            </a:pPr>
            <a:r>
              <a:rPr lang="sr-Latn-RS" dirty="0"/>
              <a:t>Pobol</a:t>
            </a:r>
            <a:r>
              <a:rPr lang="sr-Cyrl-RS" dirty="0"/>
              <a:t>ј</a:t>
            </a:r>
            <a:r>
              <a:rPr lang="sr-Latn-RS" dirty="0"/>
              <a:t>šati nivo kompetencija i veština u visokoškolskim ustanovama kroz razvoj novih i inovativnih master programa u oblasti upravl</a:t>
            </a:r>
            <a:r>
              <a:rPr lang="sr-Cyrl-RS" dirty="0"/>
              <a:t>ј</a:t>
            </a:r>
            <a:r>
              <a:rPr lang="sr-Latn-RS" dirty="0"/>
              <a:t>anja vodnim resursima (UVR) u skladu sa Bolonjskim zahtevima i sa nacionalnim standardima za akreditaciju do oktobra 2021.</a:t>
            </a:r>
          </a:p>
          <a:p>
            <a:pPr marL="571500" indent="-571500" algn="l">
              <a:buFont typeface="Arial" panose="020B0604020202020204" pitchFamily="34" charset="0"/>
              <a:buChar char="•"/>
            </a:pPr>
            <a:r>
              <a:rPr lang="sr-Latn-RS" dirty="0"/>
              <a:t>Osmisliti i implementirati sedam novih, najsavremenijih laboratorija na partnerskim visikoškolskim ustanovama sa Zapadnog Balkana, u saradnji sa partnerima na projektu iz EU do novembra 2019.</a:t>
            </a:r>
          </a:p>
          <a:p>
            <a:pPr marL="571500" indent="-571500" algn="l">
              <a:buFont typeface="Arial" panose="020B0604020202020204" pitchFamily="34" charset="0"/>
              <a:buChar char="•"/>
            </a:pPr>
            <a:r>
              <a:rPr lang="sr-Latn-RS" dirty="0"/>
              <a:t>Razviti i implementirati LLL kurseve za sektor voda u skladu sa Okvirnom direktivom EU o vodama do januara 2021. godine</a:t>
            </a:r>
            <a:endParaRPr lang="en-US" dirty="0"/>
          </a:p>
        </p:txBody>
      </p:sp>
    </p:spTree>
    <p:extLst>
      <p:ext uri="{BB962C8B-B14F-4D97-AF65-F5344CB8AC3E}">
        <p14:creationId xmlns:p14="http://schemas.microsoft.com/office/powerpoint/2010/main" val="4103897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19200"/>
            <a:ext cx="3505200" cy="1143000"/>
          </a:xfrm>
        </p:spPr>
        <p:txBody>
          <a:bodyPr>
            <a:normAutofit/>
          </a:bodyPr>
          <a:lstStyle/>
          <a:p>
            <a:pPr algn="l"/>
            <a:r>
              <a:rPr lang="sr-Latn-RS" dirty="0"/>
              <a:t>Radni paketi</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4" name="Title 1"/>
          <p:cNvSpPr txBox="1">
            <a:spLocks/>
          </p:cNvSpPr>
          <p:nvPr/>
        </p:nvSpPr>
        <p:spPr>
          <a:xfrm>
            <a:off x="1600200" y="2209800"/>
            <a:ext cx="7005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sz="1600" b="1" dirty="0"/>
              <a:t>RP1 Analiza upravljanja vodnim resursima u regionu Zapadnog Balkana</a:t>
            </a:r>
          </a:p>
          <a:p>
            <a:pPr algn="l"/>
            <a:r>
              <a:rPr lang="en-US" sz="1600" dirty="0"/>
              <a:t>Tip: </a:t>
            </a:r>
            <a:r>
              <a:rPr lang="en-US" sz="1600" dirty="0" err="1"/>
              <a:t>Priprema</a:t>
            </a:r>
            <a:endParaRPr lang="en-US" sz="1600" dirty="0"/>
          </a:p>
          <a:p>
            <a:pPr algn="l"/>
            <a:r>
              <a:rPr lang="en-US" sz="1600" dirty="0" err="1"/>
              <a:t>Vodeća</a:t>
            </a:r>
            <a:r>
              <a:rPr lang="en-US" sz="1600" dirty="0"/>
              <a:t> </a:t>
            </a:r>
            <a:r>
              <a:rPr lang="en-US" sz="1600" dirty="0" err="1"/>
              <a:t>organizacija</a:t>
            </a:r>
            <a:r>
              <a:rPr lang="en-US" sz="1600" dirty="0"/>
              <a:t>: University of Natural Resources and Life Sciences, Vienna, </a:t>
            </a:r>
            <a:r>
              <a:rPr lang="en-US" sz="1600" dirty="0" err="1"/>
              <a:t>Beč</a:t>
            </a:r>
            <a:endParaRPr lang="en-US" sz="1600" dirty="0"/>
          </a:p>
          <a:p>
            <a:pPr algn="l"/>
            <a:r>
              <a:rPr lang="en-US" sz="1600" dirty="0"/>
              <a:t>Datum </a:t>
            </a:r>
            <a:r>
              <a:rPr lang="en-US" sz="1600" dirty="0" err="1"/>
              <a:t>početka</a:t>
            </a:r>
            <a:r>
              <a:rPr lang="en-US" sz="1600" dirty="0"/>
              <a:t>: 15-11-2018</a:t>
            </a:r>
          </a:p>
          <a:p>
            <a:pPr algn="l"/>
            <a:r>
              <a:rPr lang="en-US" sz="1600" dirty="0"/>
              <a:t>Datum </a:t>
            </a:r>
            <a:r>
              <a:rPr lang="en-US" sz="1600" dirty="0" err="1"/>
              <a:t>završetka</a:t>
            </a:r>
            <a:r>
              <a:rPr lang="en-US" sz="1600" dirty="0"/>
              <a:t>: 14-06-2019</a:t>
            </a:r>
          </a:p>
        </p:txBody>
      </p:sp>
      <p:sp>
        <p:nvSpPr>
          <p:cNvPr id="15" name="Title 1"/>
          <p:cNvSpPr txBox="1">
            <a:spLocks/>
          </p:cNvSpPr>
          <p:nvPr/>
        </p:nvSpPr>
        <p:spPr>
          <a:xfrm>
            <a:off x="234072" y="3505200"/>
            <a:ext cx="784277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sz="1600" b="1" dirty="0"/>
              <a:t>RP2 Razvoj kurikuluma zasnovanih na kompetencijama u skladu sa trendovima u EU</a:t>
            </a:r>
          </a:p>
          <a:p>
            <a:pPr algn="l"/>
            <a:r>
              <a:rPr lang="en-US" sz="1600" dirty="0"/>
              <a:t>Tip: </a:t>
            </a:r>
            <a:r>
              <a:rPr lang="en-US" sz="1600" dirty="0" err="1"/>
              <a:t>Razvoj</a:t>
            </a:r>
            <a:endParaRPr lang="en-US" sz="1600" dirty="0"/>
          </a:p>
          <a:p>
            <a:pPr algn="l"/>
            <a:r>
              <a:rPr lang="en-US" sz="1600" dirty="0" err="1"/>
              <a:t>Vodeća</a:t>
            </a:r>
            <a:r>
              <a:rPr lang="en-US" sz="1600" dirty="0"/>
              <a:t> </a:t>
            </a:r>
            <a:r>
              <a:rPr lang="en-US" sz="1600" dirty="0" err="1"/>
              <a:t>organizacija</a:t>
            </a:r>
            <a:r>
              <a:rPr lang="en-US" sz="1600" dirty="0"/>
              <a:t>: </a:t>
            </a:r>
            <a:r>
              <a:rPr lang="en-US" sz="1600" dirty="0" err="1"/>
              <a:t>Aristotelov</a:t>
            </a:r>
            <a:r>
              <a:rPr lang="en-US" sz="1600" dirty="0"/>
              <a:t> </a:t>
            </a:r>
            <a:r>
              <a:rPr lang="en-US" sz="1600" dirty="0" err="1"/>
              <a:t>univerzitet</a:t>
            </a:r>
            <a:r>
              <a:rPr lang="en-US" sz="1600" dirty="0"/>
              <a:t> u </a:t>
            </a:r>
            <a:r>
              <a:rPr lang="en-US" sz="1600" dirty="0" err="1"/>
              <a:t>Solunu</a:t>
            </a:r>
            <a:endParaRPr lang="en-US" sz="1600" dirty="0"/>
          </a:p>
          <a:p>
            <a:pPr algn="l"/>
            <a:r>
              <a:rPr lang="en-US" sz="1600" dirty="0"/>
              <a:t>Datum početka:15-11-2018</a:t>
            </a:r>
          </a:p>
          <a:p>
            <a:pPr algn="l"/>
            <a:r>
              <a:rPr lang="en-US" sz="1600" dirty="0"/>
              <a:t>Datum završetka:14-09-2020</a:t>
            </a:r>
          </a:p>
        </p:txBody>
      </p:sp>
      <p:sp>
        <p:nvSpPr>
          <p:cNvPr id="16" name="Title 1"/>
          <p:cNvSpPr txBox="1">
            <a:spLocks/>
          </p:cNvSpPr>
          <p:nvPr/>
        </p:nvSpPr>
        <p:spPr>
          <a:xfrm>
            <a:off x="1634231" y="4876800"/>
            <a:ext cx="7005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600" b="1" dirty="0"/>
              <a:t>RP3 Razvoj obuka za profesionalce u sektoru voda</a:t>
            </a:r>
          </a:p>
          <a:p>
            <a:pPr algn="l"/>
            <a:r>
              <a:rPr lang="en-US" sz="1600" dirty="0"/>
              <a:t>Tip: </a:t>
            </a:r>
            <a:r>
              <a:rPr lang="en-US" sz="1600" dirty="0" err="1"/>
              <a:t>Razvoj</a:t>
            </a:r>
            <a:endParaRPr lang="en-US" sz="1600" dirty="0"/>
          </a:p>
          <a:p>
            <a:pPr algn="l"/>
            <a:r>
              <a:rPr lang="en-US" sz="1600" dirty="0" err="1"/>
              <a:t>Vodeća</a:t>
            </a:r>
            <a:r>
              <a:rPr lang="en-US" sz="1600" dirty="0"/>
              <a:t> </a:t>
            </a:r>
            <a:r>
              <a:rPr lang="en-US" sz="1600" dirty="0" err="1"/>
              <a:t>organizacija</a:t>
            </a:r>
            <a:r>
              <a:rPr lang="en-US" sz="1600" dirty="0"/>
              <a:t>:  </a:t>
            </a:r>
            <a:r>
              <a:rPr lang="en-US" sz="1600" dirty="0" err="1"/>
              <a:t>Univerzitet</a:t>
            </a:r>
            <a:r>
              <a:rPr lang="en-US" sz="1600" dirty="0"/>
              <a:t> u </a:t>
            </a:r>
            <a:r>
              <a:rPr lang="en-US" sz="1600" dirty="0" err="1"/>
              <a:t>Prištini</a:t>
            </a:r>
            <a:r>
              <a:rPr lang="en-US" sz="1600" dirty="0"/>
              <a:t> </a:t>
            </a:r>
            <a:r>
              <a:rPr lang="en-US" sz="1600" dirty="0" err="1"/>
              <a:t>sa</a:t>
            </a:r>
            <a:r>
              <a:rPr lang="en-US" sz="1600" dirty="0"/>
              <a:t> </a:t>
            </a:r>
            <a:r>
              <a:rPr lang="en-US" sz="1600" dirty="0" err="1"/>
              <a:t>sedištem</a:t>
            </a:r>
            <a:r>
              <a:rPr lang="en-US" sz="1600" dirty="0"/>
              <a:t> u </a:t>
            </a:r>
            <a:r>
              <a:rPr lang="en-US" sz="1600" dirty="0" err="1"/>
              <a:t>Kosovskoj</a:t>
            </a:r>
            <a:r>
              <a:rPr lang="en-US" sz="1600" dirty="0"/>
              <a:t> </a:t>
            </a:r>
            <a:r>
              <a:rPr lang="en-US" sz="1600" dirty="0" err="1"/>
              <a:t>Mitrovici</a:t>
            </a:r>
            <a:endParaRPr lang="en-US" sz="1600" dirty="0"/>
          </a:p>
          <a:p>
            <a:pPr algn="l"/>
            <a:r>
              <a:rPr lang="en-US" sz="1600" dirty="0"/>
              <a:t>Datum </a:t>
            </a:r>
            <a:r>
              <a:rPr lang="en-US" sz="1600" dirty="0" err="1"/>
              <a:t>početka</a:t>
            </a:r>
            <a:r>
              <a:rPr lang="en-US" sz="1600" dirty="0"/>
              <a:t>: 15-12-2018</a:t>
            </a:r>
          </a:p>
          <a:p>
            <a:pPr algn="l"/>
            <a:r>
              <a:rPr lang="en-US" sz="1600" dirty="0"/>
              <a:t>Datum </a:t>
            </a:r>
            <a:r>
              <a:rPr lang="en-US" sz="1600" dirty="0" err="1"/>
              <a:t>završetka</a:t>
            </a:r>
            <a:r>
              <a:rPr lang="en-US" sz="1600" dirty="0"/>
              <a:t>: 14-03-2020</a:t>
            </a:r>
          </a:p>
        </p:txBody>
      </p:sp>
    </p:spTree>
    <p:extLst>
      <p:ext uri="{BB962C8B-B14F-4D97-AF65-F5344CB8AC3E}">
        <p14:creationId xmlns:p14="http://schemas.microsoft.com/office/powerpoint/2010/main" val="3164283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19200"/>
            <a:ext cx="3505200" cy="1143000"/>
          </a:xfrm>
        </p:spPr>
        <p:txBody>
          <a:bodyPr>
            <a:normAutofit/>
          </a:bodyPr>
          <a:lstStyle/>
          <a:p>
            <a:pPr algn="l"/>
            <a:r>
              <a:rPr lang="sr-Latn-RS" dirty="0"/>
              <a:t>Radni paketi</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4" name="Title 1"/>
          <p:cNvSpPr txBox="1">
            <a:spLocks/>
          </p:cNvSpPr>
          <p:nvPr/>
        </p:nvSpPr>
        <p:spPr>
          <a:xfrm>
            <a:off x="3733800" y="1447800"/>
            <a:ext cx="510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sz="1600" b="1" dirty="0"/>
              <a:t>RP4 Implementacija razvijenih master programa i obuka</a:t>
            </a:r>
          </a:p>
          <a:p>
            <a:pPr algn="l"/>
            <a:r>
              <a:rPr lang="en-US" sz="1600" dirty="0"/>
              <a:t>Tip: </a:t>
            </a:r>
            <a:r>
              <a:rPr lang="en-US" sz="1600" dirty="0" err="1"/>
              <a:t>Razvoj</a:t>
            </a:r>
            <a:endParaRPr lang="en-US" sz="1600" dirty="0"/>
          </a:p>
          <a:p>
            <a:pPr algn="l"/>
            <a:r>
              <a:rPr lang="en-US" sz="1600" dirty="0" err="1"/>
              <a:t>Vodeća</a:t>
            </a:r>
            <a:r>
              <a:rPr lang="en-US" sz="1600" dirty="0"/>
              <a:t> </a:t>
            </a:r>
            <a:r>
              <a:rPr lang="en-US" sz="1600" dirty="0" err="1"/>
              <a:t>organizacija</a:t>
            </a:r>
            <a:r>
              <a:rPr lang="en-US" sz="1600" dirty="0"/>
              <a:t>:  </a:t>
            </a:r>
            <a:r>
              <a:rPr lang="en-US" sz="1600" dirty="0" err="1"/>
              <a:t>Norveški</a:t>
            </a:r>
            <a:r>
              <a:rPr lang="en-US" sz="1600" dirty="0"/>
              <a:t> </a:t>
            </a:r>
            <a:r>
              <a:rPr lang="en-US" sz="1600" dirty="0" err="1"/>
              <a:t>univerzitet</a:t>
            </a:r>
            <a:r>
              <a:rPr lang="en-US" sz="1600" dirty="0"/>
              <a:t> </a:t>
            </a:r>
            <a:r>
              <a:rPr lang="en-US" sz="1600" dirty="0" err="1"/>
              <a:t>prirodnih</a:t>
            </a:r>
            <a:r>
              <a:rPr lang="en-US" sz="1600" dirty="0"/>
              <a:t> </a:t>
            </a:r>
            <a:r>
              <a:rPr lang="en-US" sz="1600" dirty="0" err="1"/>
              <a:t>nauka</a:t>
            </a:r>
            <a:endParaRPr lang="en-US" sz="1600" dirty="0"/>
          </a:p>
          <a:p>
            <a:pPr algn="l"/>
            <a:r>
              <a:rPr lang="en-US" sz="1600" dirty="0"/>
              <a:t>Datum </a:t>
            </a:r>
            <a:r>
              <a:rPr lang="en-US" sz="1600" dirty="0" err="1"/>
              <a:t>početka</a:t>
            </a:r>
            <a:r>
              <a:rPr lang="en-US" sz="1600" dirty="0"/>
              <a:t>: 15-10-2020</a:t>
            </a:r>
          </a:p>
          <a:p>
            <a:pPr algn="l"/>
            <a:r>
              <a:rPr lang="en-US" sz="1600" dirty="0"/>
              <a:t>Datum </a:t>
            </a:r>
            <a:r>
              <a:rPr lang="en-US" sz="1600" dirty="0" err="1"/>
              <a:t>završetk</a:t>
            </a:r>
            <a:r>
              <a:rPr lang="en-US" sz="1600" dirty="0"/>
              <a:t>: 14-11-2021</a:t>
            </a:r>
          </a:p>
        </p:txBody>
      </p:sp>
      <p:sp>
        <p:nvSpPr>
          <p:cNvPr id="15" name="Title 1"/>
          <p:cNvSpPr txBox="1">
            <a:spLocks/>
          </p:cNvSpPr>
          <p:nvPr/>
        </p:nvSpPr>
        <p:spPr>
          <a:xfrm>
            <a:off x="2596272" y="2819400"/>
            <a:ext cx="449032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sz="1600" b="1" dirty="0"/>
              <a:t>RP5 Osiguranje kvaliteta i monitoring</a:t>
            </a:r>
          </a:p>
          <a:p>
            <a:pPr algn="l"/>
            <a:r>
              <a:rPr lang="en-US" sz="1600" dirty="0"/>
              <a:t>Tip: Plan </a:t>
            </a:r>
            <a:r>
              <a:rPr lang="en-US" sz="1600" dirty="0" err="1"/>
              <a:t>kvaliteta</a:t>
            </a:r>
            <a:endParaRPr lang="en-US" sz="1600" dirty="0"/>
          </a:p>
          <a:p>
            <a:pPr algn="l"/>
            <a:r>
              <a:rPr lang="en-US" sz="1600" dirty="0" err="1"/>
              <a:t>Vodeća</a:t>
            </a:r>
            <a:r>
              <a:rPr lang="en-US" sz="1600" dirty="0"/>
              <a:t> </a:t>
            </a:r>
            <a:r>
              <a:rPr lang="en-US" sz="1600" dirty="0" err="1"/>
              <a:t>organizacija</a:t>
            </a:r>
            <a:r>
              <a:rPr lang="en-US" sz="1600" dirty="0"/>
              <a:t>:  </a:t>
            </a:r>
            <a:r>
              <a:rPr lang="en-US" sz="1600" dirty="0" err="1"/>
              <a:t>Univerzitet</a:t>
            </a:r>
            <a:r>
              <a:rPr lang="en-US" sz="1600" dirty="0"/>
              <a:t> u </a:t>
            </a:r>
            <a:r>
              <a:rPr lang="en-US" sz="1600" dirty="0" err="1"/>
              <a:t>Lisabonu</a:t>
            </a:r>
            <a:endParaRPr lang="en-US" sz="1600" dirty="0"/>
          </a:p>
          <a:p>
            <a:pPr algn="l"/>
            <a:r>
              <a:rPr lang="en-US" sz="1600" dirty="0"/>
              <a:t>Datum </a:t>
            </a:r>
            <a:r>
              <a:rPr lang="en-US" sz="1600" dirty="0" err="1"/>
              <a:t>početka</a:t>
            </a:r>
            <a:r>
              <a:rPr lang="en-US" sz="1600" dirty="0"/>
              <a:t>: 15-12-2018</a:t>
            </a:r>
          </a:p>
          <a:p>
            <a:pPr algn="l"/>
            <a:r>
              <a:rPr lang="en-US" sz="1600" dirty="0"/>
              <a:t>Datum </a:t>
            </a:r>
            <a:r>
              <a:rPr lang="en-US" sz="1600" dirty="0" err="1"/>
              <a:t>završetkate</a:t>
            </a:r>
            <a:r>
              <a:rPr lang="en-US" sz="1600" dirty="0"/>
              <a:t>: 14-11-2021</a:t>
            </a:r>
          </a:p>
        </p:txBody>
      </p:sp>
      <p:sp>
        <p:nvSpPr>
          <p:cNvPr id="16" name="Title 1"/>
          <p:cNvSpPr txBox="1">
            <a:spLocks/>
          </p:cNvSpPr>
          <p:nvPr/>
        </p:nvSpPr>
        <p:spPr>
          <a:xfrm>
            <a:off x="533400" y="4235758"/>
            <a:ext cx="7005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600" b="1" dirty="0"/>
              <a:t>RP6 Diseminacija i eksploatacija</a:t>
            </a:r>
          </a:p>
          <a:p>
            <a:pPr algn="l"/>
            <a:r>
              <a:rPr lang="en-US" sz="1600" dirty="0"/>
              <a:t>Tip: </a:t>
            </a:r>
            <a:r>
              <a:rPr lang="en-US" sz="1600" dirty="0" err="1"/>
              <a:t>Diseminacija</a:t>
            </a:r>
            <a:r>
              <a:rPr lang="en-US" sz="1600" dirty="0"/>
              <a:t> </a:t>
            </a:r>
            <a:r>
              <a:rPr lang="en-US" sz="1600" dirty="0" err="1"/>
              <a:t>i</a:t>
            </a:r>
            <a:r>
              <a:rPr lang="en-US" sz="1600" dirty="0"/>
              <a:t> </a:t>
            </a:r>
            <a:r>
              <a:rPr lang="en-US" sz="1600" dirty="0" err="1"/>
              <a:t>eksploatacija</a:t>
            </a:r>
            <a:endParaRPr lang="en-US" sz="1600" dirty="0"/>
          </a:p>
          <a:p>
            <a:pPr algn="l"/>
            <a:r>
              <a:rPr lang="en-US" sz="1600" dirty="0" err="1"/>
              <a:t>Vodeća</a:t>
            </a:r>
            <a:r>
              <a:rPr lang="en-US" sz="1600" dirty="0"/>
              <a:t> </a:t>
            </a:r>
            <a:r>
              <a:rPr lang="en-US" sz="1600" dirty="0" err="1"/>
              <a:t>organizacija</a:t>
            </a:r>
            <a:r>
              <a:rPr lang="en-US" sz="1600" dirty="0"/>
              <a:t>:  </a:t>
            </a:r>
            <a:r>
              <a:rPr lang="en-US" sz="1600" dirty="0" err="1"/>
              <a:t>Univerzitet</a:t>
            </a:r>
            <a:r>
              <a:rPr lang="en-US" sz="1600" dirty="0"/>
              <a:t> u </a:t>
            </a:r>
            <a:r>
              <a:rPr lang="en-US" sz="1600" dirty="0" err="1"/>
              <a:t>Nišu</a:t>
            </a:r>
            <a:endParaRPr lang="en-US" sz="1600" dirty="0"/>
          </a:p>
          <a:p>
            <a:pPr algn="l"/>
            <a:r>
              <a:rPr lang="en-US" sz="1600" dirty="0"/>
              <a:t>Datum </a:t>
            </a:r>
            <a:r>
              <a:rPr lang="en-US" sz="1600" dirty="0" err="1"/>
              <a:t>početka</a:t>
            </a:r>
            <a:r>
              <a:rPr lang="en-US" sz="1600" dirty="0"/>
              <a:t>: 15-11-2018</a:t>
            </a:r>
          </a:p>
          <a:p>
            <a:pPr algn="l"/>
            <a:r>
              <a:rPr lang="en-US" sz="1600" dirty="0"/>
              <a:t>Datum </a:t>
            </a:r>
            <a:r>
              <a:rPr lang="en-US" sz="1600" dirty="0" err="1"/>
              <a:t>završetka</a:t>
            </a:r>
            <a:r>
              <a:rPr lang="en-US" sz="1600" dirty="0"/>
              <a:t>: 14-11-2021</a:t>
            </a:r>
          </a:p>
        </p:txBody>
      </p:sp>
      <p:sp>
        <p:nvSpPr>
          <p:cNvPr id="12" name="Title 1"/>
          <p:cNvSpPr txBox="1">
            <a:spLocks/>
          </p:cNvSpPr>
          <p:nvPr/>
        </p:nvSpPr>
        <p:spPr>
          <a:xfrm>
            <a:off x="4572000" y="4235758"/>
            <a:ext cx="408076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600" b="1" dirty="0"/>
              <a:t>WP7 Uprvljanje projektom</a:t>
            </a:r>
          </a:p>
          <a:p>
            <a:pPr algn="l"/>
            <a:r>
              <a:rPr lang="en-US" sz="1600" dirty="0"/>
              <a:t>Tip: </a:t>
            </a:r>
            <a:r>
              <a:rPr lang="en-US" sz="1600" dirty="0" err="1"/>
              <a:t>Upravljanje</a:t>
            </a:r>
            <a:endParaRPr lang="en-US" sz="1600" dirty="0"/>
          </a:p>
          <a:p>
            <a:pPr algn="l"/>
            <a:r>
              <a:rPr lang="en-US" sz="1600" dirty="0" err="1"/>
              <a:t>Vodeća</a:t>
            </a:r>
            <a:r>
              <a:rPr lang="en-US" sz="1600" dirty="0"/>
              <a:t> </a:t>
            </a:r>
            <a:r>
              <a:rPr lang="en-US" sz="1600" dirty="0" err="1"/>
              <a:t>organizacija</a:t>
            </a:r>
            <a:r>
              <a:rPr lang="en-US" sz="1600" dirty="0"/>
              <a:t>:  </a:t>
            </a:r>
            <a:r>
              <a:rPr lang="en-US" sz="1600" dirty="0" err="1"/>
              <a:t>Univerztet</a:t>
            </a:r>
            <a:r>
              <a:rPr lang="en-US" sz="1600" dirty="0"/>
              <a:t> u </a:t>
            </a:r>
            <a:r>
              <a:rPr lang="en-US" sz="1600" dirty="0" err="1"/>
              <a:t>Nišu</a:t>
            </a:r>
            <a:endParaRPr lang="en-US" sz="1600" dirty="0"/>
          </a:p>
          <a:p>
            <a:pPr algn="l"/>
            <a:r>
              <a:rPr lang="en-US" sz="1600" dirty="0"/>
              <a:t>Datum </a:t>
            </a:r>
            <a:r>
              <a:rPr lang="en-US" sz="1600" dirty="0" err="1"/>
              <a:t>početka</a:t>
            </a:r>
            <a:r>
              <a:rPr lang="en-US" sz="1600" dirty="0"/>
              <a:t>: 15-11-2018</a:t>
            </a:r>
          </a:p>
          <a:p>
            <a:pPr algn="l"/>
            <a:r>
              <a:rPr lang="en-US" sz="1600" dirty="0"/>
              <a:t>Datum </a:t>
            </a:r>
            <a:r>
              <a:rPr lang="en-US" sz="1600" dirty="0" err="1"/>
              <a:t>završetka</a:t>
            </a:r>
            <a:r>
              <a:rPr lang="en-US" sz="1600" dirty="0"/>
              <a:t>: 14-11-2021</a:t>
            </a:r>
          </a:p>
        </p:txBody>
      </p:sp>
    </p:spTree>
    <p:extLst>
      <p:ext uri="{BB962C8B-B14F-4D97-AF65-F5344CB8AC3E}">
        <p14:creationId xmlns:p14="http://schemas.microsoft.com/office/powerpoint/2010/main" val="2034434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19200"/>
            <a:ext cx="3505200" cy="1143000"/>
          </a:xfrm>
        </p:spPr>
        <p:txBody>
          <a:bodyPr>
            <a:normAutofit/>
          </a:bodyPr>
          <a:lstStyle/>
          <a:p>
            <a:pPr algn="l"/>
            <a:r>
              <a:rPr lang="sr-Latn-RS" dirty="0"/>
              <a:t>Budžet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4" name="Title 1"/>
          <p:cNvSpPr txBox="1">
            <a:spLocks/>
          </p:cNvSpPr>
          <p:nvPr/>
        </p:nvSpPr>
        <p:spPr>
          <a:xfrm>
            <a:off x="596305" y="2819400"/>
            <a:ext cx="5862200"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sz="3600" dirty="0"/>
              <a:t>SWARM budžet 930.000</a:t>
            </a:r>
          </a:p>
          <a:p>
            <a:pPr algn="l"/>
            <a:endParaRPr lang="sr-Latn-RS" sz="3600" dirty="0"/>
          </a:p>
          <a:p>
            <a:pPr algn="l"/>
            <a:r>
              <a:rPr lang="sr-Latn-RS" sz="3600" dirty="0"/>
              <a:t>UNS FTN budžet 90.000 </a:t>
            </a:r>
            <a:endParaRPr lang="en-US" sz="3600" dirty="0"/>
          </a:p>
        </p:txBody>
      </p:sp>
      <p:sp>
        <p:nvSpPr>
          <p:cNvPr id="12" name="Cloud Callout 11"/>
          <p:cNvSpPr/>
          <p:nvPr/>
        </p:nvSpPr>
        <p:spPr>
          <a:xfrm>
            <a:off x="5410200" y="4756150"/>
            <a:ext cx="1925638" cy="1130300"/>
          </a:xfrm>
          <a:prstGeom prst="cloudCallout">
            <a:avLst>
              <a:gd name="adj1" fmla="val -100285"/>
              <a:gd name="adj2" fmla="val -824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RS" dirty="0"/>
              <a:t>9.000 eur za UNS</a:t>
            </a:r>
            <a:endParaRPr lang="en-US" dirty="0"/>
          </a:p>
        </p:txBody>
      </p:sp>
    </p:spTree>
    <p:extLst>
      <p:ext uri="{BB962C8B-B14F-4D97-AF65-F5344CB8AC3E}">
        <p14:creationId xmlns:p14="http://schemas.microsoft.com/office/powerpoint/2010/main" val="3627206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1871" y="838200"/>
            <a:ext cx="4325019" cy="1066800"/>
          </a:xfrm>
        </p:spPr>
        <p:txBody>
          <a:bodyPr>
            <a:normAutofit/>
          </a:bodyPr>
          <a:lstStyle/>
          <a:p>
            <a:r>
              <a:rPr lang="sr-Latn-RS" dirty="0"/>
              <a:t>Hvala na pažnji</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3078" name="Picture 6"/>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621872" y="3063300"/>
            <a:ext cx="4325019"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txBox="1">
            <a:spLocks/>
          </p:cNvSpPr>
          <p:nvPr/>
        </p:nvSpPr>
        <p:spPr>
          <a:xfrm>
            <a:off x="2621872" y="1676400"/>
            <a:ext cx="4325019"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RS" dirty="0"/>
              <a:t>SWARM</a:t>
            </a:r>
            <a:endParaRPr lang="en-US" dirty="0"/>
          </a:p>
        </p:txBody>
      </p:sp>
      <p:sp>
        <p:nvSpPr>
          <p:cNvPr id="3" name="Down Arrow 2"/>
          <p:cNvSpPr/>
          <p:nvPr/>
        </p:nvSpPr>
        <p:spPr>
          <a:xfrm>
            <a:off x="4572000" y="2514600"/>
            <a:ext cx="381000" cy="457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438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078"/>
                                        </p:tgtEl>
                                        <p:attrNameLst>
                                          <p:attrName>style.visibility</p:attrName>
                                        </p:attrNameLst>
                                      </p:cBhvr>
                                      <p:to>
                                        <p:strVal val="visible"/>
                                      </p:to>
                                    </p:set>
                                    <p:anim calcmode="lin" valueType="num">
                                      <p:cBhvr>
                                        <p:cTn id="26" dur="500" fill="hold"/>
                                        <p:tgtEl>
                                          <p:spTgt spid="3078"/>
                                        </p:tgtEl>
                                        <p:attrNameLst>
                                          <p:attrName>ppt_w</p:attrName>
                                        </p:attrNameLst>
                                      </p:cBhvr>
                                      <p:tavLst>
                                        <p:tav tm="0">
                                          <p:val>
                                            <p:fltVal val="0"/>
                                          </p:val>
                                        </p:tav>
                                        <p:tav tm="100000">
                                          <p:val>
                                            <p:strVal val="#ppt_w"/>
                                          </p:val>
                                        </p:tav>
                                      </p:tavLst>
                                    </p:anim>
                                    <p:anim calcmode="lin" valueType="num">
                                      <p:cBhvr>
                                        <p:cTn id="27" dur="500" fill="hold"/>
                                        <p:tgtEl>
                                          <p:spTgt spid="3078"/>
                                        </p:tgtEl>
                                        <p:attrNameLst>
                                          <p:attrName>ppt_h</p:attrName>
                                        </p:attrNameLst>
                                      </p:cBhvr>
                                      <p:tavLst>
                                        <p:tav tm="0">
                                          <p:val>
                                            <p:fltVal val="0"/>
                                          </p:val>
                                        </p:tav>
                                        <p:tav tm="100000">
                                          <p:val>
                                            <p:strVal val="#ppt_h"/>
                                          </p:val>
                                        </p:tav>
                                      </p:tavLst>
                                    </p:anim>
                                    <p:animEffect transition="in" filter="fade">
                                      <p:cBhvr>
                                        <p:cTn id="28"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700</Words>
  <Application>Microsoft Office PowerPoint</Application>
  <PresentationFormat>On-screen Show (4:3)</PresentationFormat>
  <Paragraphs>111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Jačanje master studijskih programa u upravlјanju vodnim resursima na visokoškolskim institucijama Zapadnog Balkana</vt:lpstr>
      <vt:lpstr>Partneri</vt:lpstr>
      <vt:lpstr>UNS FTN tim</vt:lpstr>
      <vt:lpstr>Ciljevi projekta</vt:lpstr>
      <vt:lpstr>Radni paketi</vt:lpstr>
      <vt:lpstr>Radni paketi</vt:lpstr>
      <vt:lpstr>Budžet</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Maja Djogo</cp:lastModifiedBy>
  <cp:revision>19</cp:revision>
  <dcterms:created xsi:type="dcterms:W3CDTF">2006-08-16T00:00:00Z</dcterms:created>
  <dcterms:modified xsi:type="dcterms:W3CDTF">2020-01-29T22:39:19Z</dcterms:modified>
</cp:coreProperties>
</file>